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sldIdLst>
    <p:sldId id="304" r:id="rId5"/>
    <p:sldId id="314" r:id="rId6"/>
    <p:sldId id="308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2" r:id="rId21"/>
    <p:sldId id="331" r:id="rId22"/>
    <p:sldId id="333" r:id="rId23"/>
    <p:sldId id="334" r:id="rId24"/>
    <p:sldId id="288" r:id="rId25"/>
    <p:sldId id="335" r:id="rId26"/>
    <p:sldId id="336" r:id="rId27"/>
    <p:sldId id="337" r:id="rId28"/>
    <p:sldId id="338" r:id="rId29"/>
    <p:sldId id="339" r:id="rId30"/>
    <p:sldId id="299" r:id="rId31"/>
    <p:sldId id="340" r:id="rId32"/>
    <p:sldId id="341" r:id="rId33"/>
    <p:sldId id="342" r:id="rId34"/>
    <p:sldId id="345" r:id="rId35"/>
    <p:sldId id="343" r:id="rId36"/>
    <p:sldId id="344" r:id="rId37"/>
    <p:sldId id="30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0F028-D12F-6BB8-2C1D-21A49C8B0473}" v="1419" dt="2023-12-20T20:09:02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256" autoAdjust="0"/>
  </p:normalViewPr>
  <p:slideViewPr>
    <p:cSldViewPr snapToGrid="0">
      <p:cViewPr varScale="1">
        <p:scale>
          <a:sx n="102" d="100"/>
          <a:sy n="102" d="100"/>
        </p:scale>
        <p:origin x="930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D18F-0BD9-D904-A1D1-2B413A0C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41010-7586-0429-92D4-C6CE1CF2F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F93A0-3593-D379-C23B-3D13D228D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E0B6-81EF-3DB3-EB9F-BAE2AD40F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8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815DC-5430-4873-D670-E5B371C6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56EBD-796B-2F22-EA8E-5BB8E19CA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BE53E-91E1-37DF-1F82-CA988221C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77CBE-5EFC-D38A-3696-7B3EC7AF1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0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A3A5-4756-4F61-3B0D-E48D429F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5A664-E6F1-4ECD-08CA-8BC428EC1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1116F-E62E-6EE3-CE27-F1A789D58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F9C6A-601A-5202-DD09-0AC22ECC7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988DE-F02A-3C26-2E72-B0E030652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42EC7-69DB-201B-B33D-5669CB11E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2E76E-6E4A-D563-2E63-09D0BB4F8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BB921-361B-914C-4A2B-96E5AAB0E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3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15C-CEC1-7B45-82E2-EF21B2CB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74050-8C8F-72AB-2336-50982CCB9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753AF-6D2B-E09C-EF47-45C76B8BB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DFA39-C920-8563-F855-9453E5092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B998-2585-FD5F-3ECD-FE9E2A7A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11B17-AF1A-0809-A199-40A47E76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C4C79-8B5A-BE36-E0EA-8B3F9B0D5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BB4D8-F870-9E64-F542-E715C48B5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6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521F-8393-FC29-A9D5-7C8F841F7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9A23C-7FA8-72BC-7436-245DC899D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66B01-8C71-B321-70D4-C319E7B50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E0465-10D9-BE7F-376B-FD3FCD6D7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5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B3E3F-82E0-9C5D-8460-D97768669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4F005-7D9B-D128-369E-6A0A96A7E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18EEE-60B8-7CB8-2A1B-08CF0845C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FB6D-1A8C-DA71-55E0-882A826F3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84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AC62-8E7A-7DF4-DC95-679365B3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59662-59F2-994E-28F5-F644F5FF1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1C005-2BD1-F672-ADAC-01019A0FB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4E2C-9F1D-C297-5719-7C5343D41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92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04D23-6E8E-052D-162D-7319EDF0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5FD96-51D7-8259-9676-332D8117F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04C5D-F0A3-23EC-CEAA-CA3C598BB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EF8B2-3F0C-8796-5DEF-3EAA13722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419F-AD26-346F-8E36-25E6E222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CD094-87D7-7537-8413-A91C33783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E9AB3-ED57-4A7A-AF1E-7CCFC6ADE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0E78C-81A4-82D9-9BF7-3E3FAA1EF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9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iraarif904@gmail.com" TargetMode="External"/><Relationship Id="rId13" Type="http://schemas.openxmlformats.org/officeDocument/2006/relationships/hyperlink" Target="https://upwork.com/freelancers/hiraa2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linkedin.com/in/hira-arif-31a45620b/" TargetMode="External"/><Relationship Id="rId5" Type="http://schemas.openxmlformats.org/officeDocument/2006/relationships/image" Target="../media/image4.svg"/><Relationship Id="rId15" Type="http://schemas.openxmlformats.org/officeDocument/2006/relationships/hyperlink" Target="https://github.com/hiraarif-13/" TargetMode="External"/><Relationship Id="rId10" Type="http://schemas.openxmlformats.org/officeDocument/2006/relationships/hyperlink" Target="https://pixabay.com/th/%E0%B9%82%E0%B8%A5%E0%B9%82%E0%B8%81%E0%B9%89-gmail-%E0%B8%82%E0%B8%AD%E0%B8%87-%E0%B8%AD%E0%B8%B5%E0%B9%80%E0%B8%A1%E0%B8%A5-1162901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raarif-13/Currency-Rate-Exchange-System/blob/main/Documentations/02_feasibility_architecture.pdf" TargetMode="External"/><Relationship Id="rId2" Type="http://schemas.openxmlformats.org/officeDocument/2006/relationships/hyperlink" Target="https://github.com/hiraarif-13/Currency-Rate-Exchange-System/blob/main/Documentations/01_requirement_specifications.pdf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hiraarif-13/Currency-Rate-Exchange-System/blob/main/Code/notebook.ipynb" TargetMode="External"/><Relationship Id="rId4" Type="http://schemas.openxmlformats.org/officeDocument/2006/relationships/hyperlink" Target="https://github.com/hiraarif-13/Currency-Rate-Exchange-System/blob/main/Documentations/03_descriptive_architecture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576" y="1508760"/>
            <a:ext cx="4539996" cy="1920963"/>
          </a:xfrm>
        </p:spPr>
        <p:txBody>
          <a:bodyPr>
            <a:normAutofit/>
          </a:bodyPr>
          <a:lstStyle/>
          <a:p>
            <a:r>
              <a:rPr lang="en-US" sz="2400" dirty="0"/>
              <a:t>Currency exchange rate recommendation system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576" y="3430524"/>
            <a:ext cx="4379976" cy="6133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Hira Arif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A789D-E62D-9ED4-7104-C7B3598D6355}"/>
              </a:ext>
            </a:extLst>
          </p:cNvPr>
          <p:cNvSpPr txBox="1">
            <a:spLocks/>
          </p:cNvSpPr>
          <p:nvPr/>
        </p:nvSpPr>
        <p:spPr>
          <a:xfrm>
            <a:off x="9659874" y="4531889"/>
            <a:ext cx="2787396" cy="613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December 20,2023</a:t>
            </a: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5CF5BC32-F46C-8CFA-5BE5-419509F1F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9720" y="213360"/>
            <a:ext cx="914400" cy="914400"/>
          </a:xfrm>
          <a:prstGeom prst="rect">
            <a:avLst/>
          </a:prstGeom>
        </p:spPr>
      </p:pic>
      <p:pic>
        <p:nvPicPr>
          <p:cNvPr id="5" name="Graphic 4" descr="Euro with solid fill">
            <a:extLst>
              <a:ext uri="{FF2B5EF4-FFF2-40B4-BE49-F238E27FC236}">
                <a16:creationId xmlns:a16="http://schemas.microsoft.com/office/drawing/2014/main" id="{792D342A-EFC6-C91A-8D55-5551E52E8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2660" y="220980"/>
            <a:ext cx="914400" cy="914400"/>
          </a:xfrm>
          <a:prstGeom prst="rect">
            <a:avLst/>
          </a:prstGeom>
        </p:spPr>
      </p:pic>
      <p:pic>
        <p:nvPicPr>
          <p:cNvPr id="6" name="Graphic 5" descr="Pound with solid fill">
            <a:extLst>
              <a:ext uri="{FF2B5EF4-FFF2-40B4-BE49-F238E27FC236}">
                <a16:creationId xmlns:a16="http://schemas.microsoft.com/office/drawing/2014/main" id="{04CB213D-54E6-174F-64BF-6D136FFBC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9420" y="228600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7E290F-F13F-51DF-0740-20DAD25C25E3}"/>
              </a:ext>
            </a:extLst>
          </p:cNvPr>
          <p:cNvCxnSpPr/>
          <p:nvPr/>
        </p:nvCxnSpPr>
        <p:spPr>
          <a:xfrm>
            <a:off x="9180195" y="302895"/>
            <a:ext cx="0" cy="8001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479FAE-A35D-2BED-50C9-1205043E1158}"/>
              </a:ext>
            </a:extLst>
          </p:cNvPr>
          <p:cNvSpPr txBox="1"/>
          <p:nvPr/>
        </p:nvSpPr>
        <p:spPr>
          <a:xfrm>
            <a:off x="7429500" y="152400"/>
            <a:ext cx="159258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200" dirty="0"/>
              <a:t>PKR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3DDEDD-BEC9-B12E-D936-9CA8D8FCCBE5}"/>
              </a:ext>
            </a:extLst>
          </p:cNvPr>
          <p:cNvGrpSpPr/>
          <p:nvPr/>
        </p:nvGrpSpPr>
        <p:grpSpPr>
          <a:xfrm>
            <a:off x="6614524" y="3765490"/>
            <a:ext cx="904873" cy="210185"/>
            <a:chOff x="0" y="0"/>
            <a:chExt cx="907649" cy="206375"/>
          </a:xfrm>
        </p:grpSpPr>
        <p:pic>
          <p:nvPicPr>
            <p:cNvPr id="7" name="Picture 6" descr="mailto:hiraarif904@gmail.com">
              <a:hlinkClick r:id="rId8"/>
              <a:extLst>
                <a:ext uri="{FF2B5EF4-FFF2-40B4-BE49-F238E27FC236}">
                  <a16:creationId xmlns:a16="http://schemas.microsoft.com/office/drawing/2014/main" id="{F8BD6EC3-5ED8-B99E-A82A-2A4CB9A23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0" y="24063"/>
              <a:ext cx="219075" cy="158115"/>
            </a:xfrm>
            <a:prstGeom prst="rect">
              <a:avLst/>
            </a:prstGeom>
          </p:spPr>
        </p:pic>
        <p:pic>
          <p:nvPicPr>
            <p:cNvPr id="11" name="Picture 10">
              <a:hlinkClick r:id="rId11"/>
              <a:extLst>
                <a:ext uri="{FF2B5EF4-FFF2-40B4-BE49-F238E27FC236}">
                  <a16:creationId xmlns:a16="http://schemas.microsoft.com/office/drawing/2014/main" id="{264B2B1D-3C00-EF09-8A97-85F9049F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79" y="0"/>
              <a:ext cx="201930" cy="206375"/>
            </a:xfrm>
            <a:prstGeom prst="rect">
              <a:avLst/>
            </a:prstGeom>
          </p:spPr>
        </p:pic>
        <p:pic>
          <p:nvPicPr>
            <p:cNvPr id="12" name="Picture 11">
              <a:hlinkClick r:id="rId13"/>
              <a:extLst>
                <a:ext uri="{FF2B5EF4-FFF2-40B4-BE49-F238E27FC236}">
                  <a16:creationId xmlns:a16="http://schemas.microsoft.com/office/drawing/2014/main" id="{E86098FD-4EB8-0EFC-76BA-C4CDBADE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9" y="6016"/>
              <a:ext cx="182880" cy="182880"/>
            </a:xfrm>
            <a:prstGeom prst="rect">
              <a:avLst/>
            </a:prstGeom>
          </p:spPr>
        </p:pic>
        <p:pic>
          <p:nvPicPr>
            <p:cNvPr id="13" name="Picture 12">
              <a:hlinkClick r:id="rId15"/>
              <a:extLst>
                <a:ext uri="{FF2B5EF4-FFF2-40B4-BE49-F238E27FC236}">
                  <a16:creationId xmlns:a16="http://schemas.microsoft.com/office/drawing/2014/main" id="{2E211EF2-5042-D611-413A-30750CB5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79" y="6016"/>
              <a:ext cx="191770" cy="191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84EC0-EC82-E50F-0876-2FAE6C7E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2F9088FD-0278-497E-3E5C-B7F51F5B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F71F2C-05BF-B9E9-22C1-12A7A97B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22" y="1037531"/>
            <a:ext cx="93154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015F9-355E-3312-EE36-9CAFDC7F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68B9-523E-B48C-9A80-3EB76A2E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A611510-D12B-5FEA-00F9-74A212B0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-353"/>
            <a:ext cx="6553200" cy="3867150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A3B39776-1631-6C27-B791-13EB4AC1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5DF24-6C65-B207-BC17-60E84586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3" y="2347501"/>
            <a:ext cx="6153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9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95B72-4919-E76A-9F20-4AC40F82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46B4-9C7D-5295-765C-C8140E3D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3140E71D-D473-2A69-CD4F-63E95A86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F8F6F9-5078-5121-A3E6-F6E360D4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47" y="0"/>
            <a:ext cx="7097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1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83D38-7519-B45F-915E-791B7F7A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53F1-0F8A-2736-DFF5-44BC10E9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61ACFC83-C6B2-376C-9004-558CE3F4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681A1A-13B7-F0A8-2EC7-A09C420F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619125"/>
            <a:ext cx="96202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4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DA43E-8E85-DC3E-CD91-EB611E13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5DEA9-2432-77D9-0B35-23087EC7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2" y="2294966"/>
            <a:ext cx="5874926" cy="3039474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098FFFF1-3D0B-FDE0-25D9-51A263D3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7B5C15-D5E9-150C-3A36-23EA9559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8" y="0"/>
            <a:ext cx="4842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4DD460-851D-1A21-D6BC-69F6F8E9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9B497718-2962-5403-42DA-8269F057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746F6372-D4FE-2306-0795-CA3F6D25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2038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B9FB9-38BB-3174-F021-710E424E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D731DB9A-A80A-EAB0-409E-FD1B6EB3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63D457-5827-AF72-E631-855B29B9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62693"/>
            <a:ext cx="9829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DFC24-17AD-8885-11E0-C2734404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3AD4A918-B3F9-33D5-70FC-B5DF367F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5" name="Picture 4" descr="A red and blue chart&#10;&#10;Description automatically generated">
            <a:extLst>
              <a:ext uri="{FF2B5EF4-FFF2-40B4-BE49-F238E27FC236}">
                <a16:creationId xmlns:a16="http://schemas.microsoft.com/office/drawing/2014/main" id="{1A7B7647-6F24-200B-390C-2199184E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5" y="0"/>
            <a:ext cx="7775428" cy="68580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7C5E65-AC5F-38D5-AAB6-3CEC8820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42" y="2228850"/>
            <a:ext cx="3905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7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4D833-65CD-9225-4A67-E90363EDC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9DCD782-ACE9-CC2A-9D80-62550CE0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257631-539B-FAF6-CE10-E64CB4B36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67" y="973431"/>
            <a:ext cx="8458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5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4BA07-A1BB-7BA2-D344-A70E6954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68E531FA-E1E3-0BA6-F637-450C34B7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EB4520-E03F-BBA9-5DFE-D159B35F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16" y="-45720"/>
            <a:ext cx="7532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847344"/>
            <a:ext cx="59055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Description of Dataset</a:t>
            </a:r>
            <a:endParaRPr lang="en-US" sz="32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641D80-2FDB-7F36-8ADC-19FD27B4F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77298"/>
              </p:ext>
            </p:extLst>
          </p:nvPr>
        </p:nvGraphicFramePr>
        <p:xfrm>
          <a:off x="792480" y="2304070"/>
          <a:ext cx="98053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436">
                  <a:extLst>
                    <a:ext uri="{9D8B030D-6E8A-4147-A177-3AD203B41FA5}">
                      <a16:colId xmlns:a16="http://schemas.microsoft.com/office/drawing/2014/main" val="1260837322"/>
                    </a:ext>
                  </a:extLst>
                </a:gridCol>
                <a:gridCol w="1535436">
                  <a:extLst>
                    <a:ext uri="{9D8B030D-6E8A-4147-A177-3AD203B41FA5}">
                      <a16:colId xmlns:a16="http://schemas.microsoft.com/office/drawing/2014/main" val="170383500"/>
                    </a:ext>
                  </a:extLst>
                </a:gridCol>
                <a:gridCol w="1535436">
                  <a:extLst>
                    <a:ext uri="{9D8B030D-6E8A-4147-A177-3AD203B41FA5}">
                      <a16:colId xmlns:a16="http://schemas.microsoft.com/office/drawing/2014/main" val="3551521066"/>
                    </a:ext>
                  </a:extLst>
                </a:gridCol>
                <a:gridCol w="2246183">
                  <a:extLst>
                    <a:ext uri="{9D8B030D-6E8A-4147-A177-3AD203B41FA5}">
                      <a16:colId xmlns:a16="http://schemas.microsoft.com/office/drawing/2014/main" val="2336511247"/>
                    </a:ext>
                  </a:extLst>
                </a:gridCol>
                <a:gridCol w="1497453">
                  <a:extLst>
                    <a:ext uri="{9D8B030D-6E8A-4147-A177-3AD203B41FA5}">
                      <a16:colId xmlns:a16="http://schemas.microsoft.com/office/drawing/2014/main" val="3192560716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411870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Independent Variables 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Dependent Variables 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2605 , 7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Open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High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Low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Close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Adj Close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Volume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`Close`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/>
                        <a:t>datetime (Date) </a:t>
                      </a:r>
                      <a:endParaRPr lang="en-US"/>
                    </a:p>
                    <a:p>
                      <a:pPr marL="342900" lvl="0" indent="-342900">
                        <a:buAutoNum type="arabicPeriod"/>
                      </a:pPr>
                      <a:r>
                        <a:rPr lang="en-US" dirty="0"/>
                        <a:t>float (</a:t>
                      </a:r>
                      <a:r>
                        <a:rPr lang="en-US"/>
                        <a:t>open, high, low, Adj</a:t>
                      </a:r>
                      <a:r>
                        <a:rPr lang="en-US" dirty="0"/>
                        <a:t> close, volume)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 (close)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26619"/>
                  </a:ext>
                </a:extLst>
              </a:tr>
            </a:tbl>
          </a:graphicData>
        </a:graphic>
      </p:graphicFrame>
      <p:pic>
        <p:nvPicPr>
          <p:cNvPr id="7" name="Picture 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2B353B70-893D-8D1E-21D1-191B6769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95" y="277722"/>
            <a:ext cx="3829050" cy="2028825"/>
          </a:xfrm>
          <a:prstGeom prst="rect">
            <a:avLst/>
          </a:prstGeom>
        </p:spPr>
      </p:pic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DBD9AB14-1E35-31AE-FCC4-2C3728EF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34" y="5211128"/>
            <a:ext cx="3829050" cy="1647825"/>
          </a:xfrm>
          <a:prstGeom prst="rect">
            <a:avLst/>
          </a:prstGeom>
        </p:spPr>
      </p:pic>
      <p:pic>
        <p:nvPicPr>
          <p:cNvPr id="9" name="Picture 8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6646FFF-85EC-6E5A-24C3-472F6068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94" y="5211128"/>
            <a:ext cx="3829050" cy="16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D7B3F-8B1F-B217-5B30-B9A674E4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6716D88D-5981-A22B-66A7-EF8F27C0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0D6B5432-8D31-3C50-2BEE-18C95DB6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321"/>
            <a:ext cx="12192000" cy="46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6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5BB3E782-6291-7028-2E97-3350C92DD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57A1F-E41C-396A-D8B3-2552EAB2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6BED8D6-83BE-D9D4-D5A0-19B2D959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60157C6-E502-0366-5592-481EEE4C8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0AE8D9D-28CB-C917-4168-7C8E85D22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166981B-4446-5E27-78DA-537009E7A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911BA71-D9F5-6257-97DB-D2F65E616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041E813B-490B-B99A-5D04-273A53D0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8B6713E3-BA0B-2149-78A0-23AD53C6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091E64-0DDE-9E5B-195D-A5C9F66D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553508"/>
            <a:ext cx="67913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66F56-1D49-5BBF-AFC1-25F8E4D2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463444A-39B4-F54C-49E6-4554DAE02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885908-D5C7-5014-1769-99C684BB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FAED24D-576C-EB48-2442-AE175C5BC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4E5D2F-FE58-57AE-32FB-8740A1B57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FA2A1BAD-6B79-5344-BCEA-8F8BF579B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459ECFD8-A050-FCCA-BBAE-EE586FF1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152E87BA-9CF5-29AA-606E-CE4F2E98B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DDDA6FE-29DD-D4ED-B93C-BEA9CC88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96" y="0"/>
            <a:ext cx="110332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9186CC-800B-F989-3C26-29F728C46CD5}"/>
              </a:ext>
            </a:extLst>
          </p:cNvPr>
          <p:cNvSpPr/>
          <p:nvPr/>
        </p:nvSpPr>
        <p:spPr>
          <a:xfrm>
            <a:off x="649110" y="2587036"/>
            <a:ext cx="2041407" cy="2351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1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13D16-2C2C-A8F2-A064-C4F2574E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426287F-173A-DC02-2866-272DF842E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D0BC12-2723-5901-E94F-83C03906B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FB53FCC-B911-58B2-A562-5AE03AEC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987294-D816-D7B0-2C93-F63E25F39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B5D849AE-9A9A-8A07-26AC-5905953FD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41297E7F-FD77-789C-26BD-CFAB93A5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ECFEC4E9-9B2C-70D4-3AC3-EA880B267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65F1FD-0E5F-48B5-4A1D-565DFFAE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8" y="278283"/>
            <a:ext cx="5219700" cy="3686175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180A77-4C7F-0777-E11B-1DDB23A6F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460" y="0"/>
            <a:ext cx="567893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D7477E-3741-11D2-A77C-86116FDBCB8E}"/>
              </a:ext>
            </a:extLst>
          </p:cNvPr>
          <p:cNvSpPr/>
          <p:nvPr/>
        </p:nvSpPr>
        <p:spPr>
          <a:xfrm>
            <a:off x="583258" y="3631259"/>
            <a:ext cx="2869259" cy="18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A7939-7022-59C1-C215-9BCADBD8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82C7265-F30C-6AA1-E6B8-CFCC05918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74B6D8-114F-C6F3-36CD-367C672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BDC9BF2-BE4F-612B-7292-DA8DE030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95965A3-968D-3FCE-FBA0-3FFC4375B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E609013-59B4-CC08-0FDE-17B66F8FC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80BF828E-D45C-319B-C22C-7136DFD2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71973F93-0DD8-904F-6608-B3BDFE7F2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a green line&#10;&#10;Description automatically generated">
            <a:extLst>
              <a:ext uri="{FF2B5EF4-FFF2-40B4-BE49-F238E27FC236}">
                <a16:creationId xmlns:a16="http://schemas.microsoft.com/office/drawing/2014/main" id="{8DF5E276-8C9C-7ED1-C5E3-5DB967F0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3" y="461963"/>
            <a:ext cx="84486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93A63-1B1C-5B23-7E9D-5D5A44EC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07B1086-2D71-6092-D3B9-E35625FB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7D84BE-4CEF-0603-0724-48771384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94B736A-F49F-B421-1775-4C1790575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253636-1A26-3804-0A59-D0FE2BA9E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743B9380-526D-0A3F-F0E4-4BC10C76A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012995F9-0FBC-3534-DAFE-E9DAF98E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872C3A29-94E9-9306-08AA-5E1D2B18F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30480E38-9DD0-E082-3436-20FDD958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5701"/>
            <a:ext cx="12192000" cy="34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40" y="396240"/>
            <a:ext cx="10318690" cy="1325880"/>
          </a:xfrm>
        </p:spPr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1C0002-F39B-7E72-CB87-1CDAFFD58FB4}"/>
              </a:ext>
            </a:extLst>
          </p:cNvPr>
          <p:cNvSpPr txBox="1"/>
          <p:nvPr/>
        </p:nvSpPr>
        <p:spPr>
          <a:xfrm>
            <a:off x="2166257" y="1849120"/>
            <a:ext cx="320802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Arial"/>
                <a:cs typeface="Arial"/>
              </a:rPr>
              <a:t>Data Access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Locality: Process Specific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Access: Mutator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Availability: Persistent: Database Access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Cardinality: Uses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2F17DF-944C-5B6A-38A3-5519D39C8C7F}"/>
              </a:ext>
            </a:extLst>
          </p:cNvPr>
          <p:cNvSpPr txBox="1"/>
          <p:nvPr/>
        </p:nvSpPr>
        <p:spPr>
          <a:xfrm>
            <a:off x="6979557" y="1873794"/>
            <a:ext cx="320802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Arial"/>
                <a:cs typeface="Arial"/>
              </a:rPr>
              <a:t>Procedure Calls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Parameters: Data Transfer by Value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Entry Point: Single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Invocation: Explicit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Arial"/>
                <a:cs typeface="Arial"/>
              </a:rPr>
              <a:t>Synchronicity: Async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1FC38-D684-C9C7-193D-38BC1E06D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2847D-AAF2-F3DA-6EBE-75B2E58C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D5127-4368-B0D7-B162-492ABA78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B1C105-9305-7385-A021-0EF8F4A3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C4288324-1F37-6F10-EDE9-42411A1F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5" y="18815"/>
            <a:ext cx="1191445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12DB17-1C2D-A562-5A04-8955E4DB0718}"/>
              </a:ext>
            </a:extLst>
          </p:cNvPr>
          <p:cNvSpPr/>
          <p:nvPr/>
        </p:nvSpPr>
        <p:spPr>
          <a:xfrm>
            <a:off x="141766" y="88605"/>
            <a:ext cx="1834116" cy="336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</a:t>
            </a:r>
          </a:p>
        </p:txBody>
      </p:sp>
    </p:spTree>
    <p:extLst>
      <p:ext uri="{BB962C8B-B14F-4D97-AF65-F5344CB8AC3E}">
        <p14:creationId xmlns:p14="http://schemas.microsoft.com/office/powerpoint/2010/main" val="250504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844E-B307-7C39-6590-6DCDFF8D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9B168-62EE-F191-3555-029A606A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86EFC-2D78-412B-88C1-2B07CD24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1E8A4B-5EC2-6048-2332-AF06D6C2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DEF4F276-AFB9-567C-7F1D-FC586434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510"/>
            <a:ext cx="12192000" cy="4869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D49D6-E406-1B8F-FFEE-5A4A611E5FAD}"/>
              </a:ext>
            </a:extLst>
          </p:cNvPr>
          <p:cNvSpPr/>
          <p:nvPr/>
        </p:nvSpPr>
        <p:spPr>
          <a:xfrm>
            <a:off x="131703" y="722948"/>
            <a:ext cx="950148" cy="2728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33" name="Picture 3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5D44D5-EAF2-9024-A225-DBCD4D7F2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38" y="645818"/>
            <a:ext cx="6550242" cy="5568739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1EEE0-7C22-E64B-DBEE-9CE4473A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721D0-5F8D-FBCE-18FA-C86D0E1A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64065-937F-907D-E65E-68ECB8A0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AA40208-8F1C-2208-BF83-11196652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68D5CA-341B-1A76-99D6-DDE82DEE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45"/>
            <a:ext cx="12192000" cy="324950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5DCF5D-F0A1-E5C1-DA0B-0B095EAA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5213"/>
            <a:ext cx="12192000" cy="31837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ADA8BB-6BCB-1792-D5A3-67840234FA91}"/>
              </a:ext>
            </a:extLst>
          </p:cNvPr>
          <p:cNvSpPr/>
          <p:nvPr/>
        </p:nvSpPr>
        <p:spPr>
          <a:xfrm>
            <a:off x="47036" y="189241"/>
            <a:ext cx="959555" cy="2916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475C8-F29F-EFDA-785D-9CCF92625B9A}"/>
              </a:ext>
            </a:extLst>
          </p:cNvPr>
          <p:cNvSpPr/>
          <p:nvPr/>
        </p:nvSpPr>
        <p:spPr>
          <a:xfrm>
            <a:off x="131703" y="3537732"/>
            <a:ext cx="1307629" cy="2163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B3C7-CD23-0494-E51A-06B1D963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0A837-3040-E9D6-84C7-8385329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5CE4F-3472-43B1-6DB4-3E90C6EE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8FC7A7-B70F-8025-C6D4-50CF5ABF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A68FBD23-F99A-ED51-8A0E-D0BD654C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7402"/>
            <a:ext cx="12192000" cy="305696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954F06-6BED-3377-20B3-2999DB8F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639768"/>
            <a:ext cx="11763375" cy="2466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F72DF0-0B48-1A3C-8E12-87809706ADAB}"/>
              </a:ext>
            </a:extLst>
          </p:cNvPr>
          <p:cNvSpPr/>
          <p:nvPr/>
        </p:nvSpPr>
        <p:spPr>
          <a:xfrm>
            <a:off x="79744" y="540488"/>
            <a:ext cx="1940441" cy="2569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57448-5ACD-CCF0-3618-E71E0CC771DB}"/>
              </a:ext>
            </a:extLst>
          </p:cNvPr>
          <p:cNvSpPr/>
          <p:nvPr/>
        </p:nvSpPr>
        <p:spPr>
          <a:xfrm>
            <a:off x="150627" y="3694813"/>
            <a:ext cx="1940441" cy="2569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7D039-BD96-FADF-366F-102BA96AE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6551F-AB54-0F36-8A15-CAEE882B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EE710-4E1B-F0EB-073E-C20728E8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983AB4-DE6B-888D-EC31-079734CE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" name="Picture 9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53BD33-54BB-51F5-EE3C-0C49D866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754387"/>
            <a:ext cx="11849100" cy="2447925"/>
          </a:xfrm>
          <a:prstGeom prst="rect">
            <a:avLst/>
          </a:prstGeom>
        </p:spPr>
      </p:pic>
      <p:pic>
        <p:nvPicPr>
          <p:cNvPr id="11" name="Picture 10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EAAD7AE-C509-AF36-108D-4292C591C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14" y="382329"/>
            <a:ext cx="11763375" cy="2247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3AA40F-7B3A-8C96-BAB7-AF3379108B88}"/>
              </a:ext>
            </a:extLst>
          </p:cNvPr>
          <p:cNvSpPr/>
          <p:nvPr/>
        </p:nvSpPr>
        <p:spPr>
          <a:xfrm>
            <a:off x="248092" y="389861"/>
            <a:ext cx="1364511" cy="3101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75B86-45E3-9C85-FD98-AA5EB8850BF7}"/>
              </a:ext>
            </a:extLst>
          </p:cNvPr>
          <p:cNvSpPr/>
          <p:nvPr/>
        </p:nvSpPr>
        <p:spPr>
          <a:xfrm>
            <a:off x="212651" y="2808767"/>
            <a:ext cx="1718930" cy="2569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633C9-2A3B-66C7-709A-AAC22712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39BCA-584C-C621-5435-24BA32A3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69C63-302C-414E-4C93-8AA5B49E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4BADB9-F6FB-721E-448D-E21DD9CF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415685AD-2F6C-12CE-B4D0-CD4A4FA3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355"/>
            <a:ext cx="12192000" cy="5578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00C527-AC51-29CA-E3B8-6A0DE366F429}"/>
              </a:ext>
            </a:extLst>
          </p:cNvPr>
          <p:cNvSpPr/>
          <p:nvPr/>
        </p:nvSpPr>
        <p:spPr>
          <a:xfrm>
            <a:off x="35441" y="0"/>
            <a:ext cx="3065719" cy="39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81553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ea typeface="+mn-lt"/>
                <a:cs typeface="Segoe UI"/>
                <a:hlinkClick r:id="rId2"/>
              </a:rPr>
              <a:t>Requirements</a:t>
            </a:r>
            <a:endParaRPr lang="en-US" dirty="0">
              <a:latin typeface="Segoe UI"/>
              <a:ea typeface="+mn-lt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ea typeface="+mn-lt"/>
                <a:cs typeface="Segoe UI"/>
                <a:hlinkClick r:id="rId3"/>
              </a:rPr>
              <a:t>Architecture Style</a:t>
            </a:r>
            <a:endParaRPr lang="en-US" dirty="0">
              <a:latin typeface="Segoe UI"/>
              <a:ea typeface="+mn-lt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ea typeface="+mn-lt"/>
                <a:cs typeface="Segoe UI"/>
                <a:hlinkClick r:id="rId4"/>
              </a:rPr>
              <a:t>Descriptive Architecture</a:t>
            </a:r>
            <a:endParaRPr lang="en-US" dirty="0">
              <a:latin typeface="Segoe UI"/>
              <a:ea typeface="+mn-lt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ea typeface="+mn-lt"/>
                <a:cs typeface="Segoe UI"/>
                <a:hlinkClick r:id="rId5"/>
              </a:rPr>
              <a:t>Implementation</a:t>
            </a:r>
            <a:endParaRPr lang="en-US" dirty="0">
              <a:latin typeface="Segoe UI"/>
              <a:ea typeface="+mn-lt"/>
              <a:cs typeface="Segoe U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dirty="0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23BF32-8786-2951-81C7-D9E19406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wn Arrow 7">
            <a:extLst>
              <a:ext uri="{FF2B5EF4-FFF2-40B4-BE49-F238E27FC236}">
                <a16:creationId xmlns:a16="http://schemas.microsoft.com/office/drawing/2014/main" id="{210C497C-42BC-8EA9-BB78-DD489CF37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D00FE-5955-48B0-C8E9-A3E65F14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51814E0E-CA93-8C16-F0A4-B8D09DD9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3" name="Picture 2" descr="A screenshot of a data loading&#10;&#10;Description automatically generated">
            <a:extLst>
              <a:ext uri="{FF2B5EF4-FFF2-40B4-BE49-F238E27FC236}">
                <a16:creationId xmlns:a16="http://schemas.microsoft.com/office/drawing/2014/main" id="{F635A1FA-0A60-9368-2530-4B25A7B81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3" t="-111" r="1192" b="16333"/>
          <a:stretch/>
        </p:blipFill>
        <p:spPr>
          <a:xfrm>
            <a:off x="4975245" y="556260"/>
            <a:ext cx="7019266" cy="57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2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A0B73-880E-8C0D-A2EB-C8DBE884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wn Arrow 7">
            <a:extLst>
              <a:ext uri="{FF2B5EF4-FFF2-40B4-BE49-F238E27FC236}">
                <a16:creationId xmlns:a16="http://schemas.microsoft.com/office/drawing/2014/main" id="{13D14B52-D9C1-BAC5-A5AB-254FEE1D3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6B8F7-40D2-AB98-1EA8-24A2E78E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F8C14E42-E3A4-B8F9-1031-32F3BEDD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95357C1-B378-49B9-D639-58A7D3B1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020"/>
            <a:ext cx="12192000" cy="58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1694E-AF73-FA04-0DA5-9F8945E4F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wn Arrow 7">
            <a:extLst>
              <a:ext uri="{FF2B5EF4-FFF2-40B4-BE49-F238E27FC236}">
                <a16:creationId xmlns:a16="http://schemas.microsoft.com/office/drawing/2014/main" id="{2B3B21D2-F388-A9CA-E867-E35C8AEDF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6A3A5-3C22-36F3-988C-09D83245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03D0882F-056B-79A5-CF68-DA4CFDB6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CF7BA7-2309-CAF7-A64B-5FA0BA0A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9"/>
          <a:stretch/>
        </p:blipFill>
        <p:spPr>
          <a:xfrm>
            <a:off x="214242" y="169333"/>
            <a:ext cx="6153127" cy="668867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A9E22A3-FA54-EB9A-E673-696C4984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" r="-277"/>
          <a:stretch/>
        </p:blipFill>
        <p:spPr>
          <a:xfrm>
            <a:off x="6369274" y="666691"/>
            <a:ext cx="3362752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6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A8156-C5D9-462B-2070-22614CA30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wn Arrow 7">
            <a:extLst>
              <a:ext uri="{FF2B5EF4-FFF2-40B4-BE49-F238E27FC236}">
                <a16:creationId xmlns:a16="http://schemas.microsoft.com/office/drawing/2014/main" id="{0843EA69-3F62-4FC9-6615-3652E599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FBD25-0158-5DB9-9D6F-8B7BBCEE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BF6E570A-8AFF-D593-05BF-0DDB32F4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9406F24-E954-753B-7877-5F903727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33" y="33102"/>
            <a:ext cx="76009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727CD-D2E5-348E-1CD6-E2626914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23A4-B8B0-DA7E-E26B-3542672F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Past Trend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6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0676A-CFDA-F414-BF11-44364713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45406"/>
            <a:ext cx="11548872" cy="3060451"/>
          </a:xfrm>
          <a:prstGeom prst="rect">
            <a:avLst/>
          </a:prstGeom>
        </p:spPr>
      </p:pic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0F578201-156C-14C8-0F0D-D608984D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30016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BE0A4-706B-B45D-5883-9223FBE5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2D3A333E-F816-AF8A-13EF-28492B1E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7/1/20XX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61E57A5-D975-40D3-7DC0-83CB4E81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-53340"/>
            <a:ext cx="9656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01299F1D-9457-4AA5-87D1-B9A9C19F30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9972D5-0616-492C-93CD-BB1ADFB67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64B861-6024-48D7-A751-9C7ADB614C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TM16411248</Template>
  <TotalTime>149</TotalTime>
  <Words>198</Words>
  <Application>Microsoft Office PowerPoint</Application>
  <PresentationFormat>Widescreen</PresentationFormat>
  <Paragraphs>113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Next LT Pro Light</vt:lpstr>
      <vt:lpstr>Calibri</vt:lpstr>
      <vt:lpstr>Posterama</vt:lpstr>
      <vt:lpstr>Segoe UI</vt:lpstr>
      <vt:lpstr>Office Theme</vt:lpstr>
      <vt:lpstr>Currency exchange rate recommendation system</vt:lpstr>
      <vt:lpstr>Description of Dataset</vt:lpstr>
      <vt:lpstr>Implementation</vt:lpstr>
      <vt:lpstr>Implementation</vt:lpstr>
      <vt:lpstr>Implementation</vt:lpstr>
      <vt:lpstr>Implementation</vt:lpstr>
      <vt:lpstr>Implementation</vt:lpstr>
      <vt:lpstr>Past Trend</vt:lpstr>
      <vt:lpstr>PowerPoint Presentation</vt:lpstr>
      <vt:lpstr>PowerPoint Presentation</vt:lpstr>
      <vt:lpstr>Implementation</vt:lpstr>
      <vt:lpstr>Implementation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SP21-BSE-047 (Hira Arif)</cp:lastModifiedBy>
  <cp:revision>458</cp:revision>
  <dcterms:created xsi:type="dcterms:W3CDTF">2023-12-20T16:03:55Z</dcterms:created>
  <dcterms:modified xsi:type="dcterms:W3CDTF">2024-01-28T02:31:03Z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